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3" r:id="rId5"/>
    <p:sldId id="264" r:id="rId6"/>
    <p:sldId id="295" r:id="rId7"/>
    <p:sldId id="293" r:id="rId8"/>
    <p:sldId id="266" r:id="rId9"/>
    <p:sldId id="268" r:id="rId10"/>
    <p:sldId id="270" r:id="rId11"/>
    <p:sldId id="272" r:id="rId12"/>
    <p:sldId id="274" r:id="rId13"/>
    <p:sldId id="276" r:id="rId14"/>
    <p:sldId id="278" r:id="rId15"/>
    <p:sldId id="279" r:id="rId16"/>
    <p:sldId id="281" r:id="rId17"/>
    <p:sldId id="283" r:id="rId18"/>
    <p:sldId id="285" r:id="rId19"/>
    <p:sldId id="286" r:id="rId20"/>
    <p:sldId id="288" r:id="rId21"/>
    <p:sldId id="290" r:id="rId22"/>
    <p:sldId id="291" r:id="rId2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41" autoAdjust="0"/>
    <p:restoredTop sz="94660"/>
  </p:normalViewPr>
  <p:slideViewPr>
    <p:cSldViewPr snapToGrid="0">
      <p:cViewPr varScale="1">
        <p:scale>
          <a:sx n="88" d="100"/>
          <a:sy n="88" d="100"/>
        </p:scale>
        <p:origin x="5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2472C-4A73-4C5B-BC77-4BF41F355EBE}" type="datetimeFigureOut">
              <a:rPr lang="hu-HU" smtClean="0"/>
              <a:t>2021. 06. 07.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DD41-107E-480E-849E-6C320554B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2398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2472C-4A73-4C5B-BC77-4BF41F355EBE}" type="datetimeFigureOut">
              <a:rPr lang="hu-HU" smtClean="0"/>
              <a:t>2021. 06. 07.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DD41-107E-480E-849E-6C320554B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5202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2472C-4A73-4C5B-BC77-4BF41F355EBE}" type="datetimeFigureOut">
              <a:rPr lang="hu-HU" smtClean="0"/>
              <a:t>2021. 06. 07.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DD41-107E-480E-849E-6C320554B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8789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2472C-4A73-4C5B-BC77-4BF41F355EBE}" type="datetimeFigureOut">
              <a:rPr lang="hu-HU" smtClean="0"/>
              <a:t>2021. 06. 07.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DD41-107E-480E-849E-6C320554B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4619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2472C-4A73-4C5B-BC77-4BF41F355EBE}" type="datetimeFigureOut">
              <a:rPr lang="hu-HU" smtClean="0"/>
              <a:t>2021. 06. 07.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DD41-107E-480E-849E-6C320554B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117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2472C-4A73-4C5B-BC77-4BF41F355EBE}" type="datetimeFigureOut">
              <a:rPr lang="hu-HU" smtClean="0"/>
              <a:t>2021. 06. 07.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DD41-107E-480E-849E-6C320554B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177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2472C-4A73-4C5B-BC77-4BF41F355EBE}" type="datetimeFigureOut">
              <a:rPr lang="hu-HU" smtClean="0"/>
              <a:t>2021. 06. 07.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DD41-107E-480E-849E-6C320554B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5216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2472C-4A73-4C5B-BC77-4BF41F355EBE}" type="datetimeFigureOut">
              <a:rPr lang="hu-HU" smtClean="0"/>
              <a:t>2021. 06. 07.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DD41-107E-480E-849E-6C320554B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3424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2472C-4A73-4C5B-BC77-4BF41F355EBE}" type="datetimeFigureOut">
              <a:rPr lang="hu-HU" smtClean="0"/>
              <a:t>2021. 06. 07.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DD41-107E-480E-849E-6C320554B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0769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2472C-4A73-4C5B-BC77-4BF41F355EBE}" type="datetimeFigureOut">
              <a:rPr lang="hu-HU" smtClean="0"/>
              <a:t>2021. 06. 07.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DD41-107E-480E-849E-6C320554B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6279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2472C-4A73-4C5B-BC77-4BF41F355EBE}" type="datetimeFigureOut">
              <a:rPr lang="hu-HU" smtClean="0"/>
              <a:t>2021. 06. 07.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DD41-107E-480E-849E-6C320554B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1542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472C-4A73-4C5B-BC77-4BF41F355EBE}" type="datetimeFigureOut">
              <a:rPr lang="hu-HU" smtClean="0"/>
              <a:t>2021. 06. 07.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2DD41-107E-480E-849E-6C320554B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047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7175" y="-76200"/>
            <a:ext cx="13011150" cy="7315200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3181007" y="2967335"/>
            <a:ext cx="58299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VARGA NOÉMI</a:t>
            </a:r>
            <a:r>
              <a:rPr lang="hu-H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hu-H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REKLÁM MANAGER</a:t>
            </a:r>
            <a:endParaRPr lang="hu-H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521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7677312" y="1645108"/>
            <a:ext cx="39113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ÁRRÉS : 10 %</a:t>
            </a:r>
            <a:endParaRPr lang="hu-H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146" name="Picture 2" descr="Képtalálat a következőre: „szabadidős program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66118" cy="403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apcsolódó ké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411" y="3388659"/>
            <a:ext cx="6158589" cy="346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0" y="4034118"/>
            <a:ext cx="610930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/>
              <a:t>Munkatársakkal egy </a:t>
            </a:r>
          </a:p>
          <a:p>
            <a:r>
              <a:rPr lang="hu-HU" sz="5400" b="1" dirty="0" smtClean="0"/>
              <a:t>közös program </a:t>
            </a:r>
          </a:p>
          <a:p>
            <a:r>
              <a:rPr lang="hu-HU" sz="5400" b="1" dirty="0" smtClean="0"/>
              <a:t>szervezése</a:t>
            </a:r>
            <a:endParaRPr lang="hu-HU" sz="5400" b="1" dirty="0"/>
          </a:p>
        </p:txBody>
      </p:sp>
    </p:spTree>
    <p:extLst>
      <p:ext uri="{BB962C8B-B14F-4D97-AF65-F5344CB8AC3E}">
        <p14:creationId xmlns:p14="http://schemas.microsoft.com/office/powerpoint/2010/main" val="2626226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3958" y="-264821"/>
            <a:ext cx="13011150" cy="73152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828800" y="1246909"/>
            <a:ext cx="95388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PROJEKT BEMUTATÓNK CÉLJA:</a:t>
            </a:r>
            <a:endParaRPr lang="hu-H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999354" y="2967335"/>
            <a:ext cx="101933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MŰKÖDÉSI </a:t>
            </a:r>
            <a:r>
              <a:rPr lang="hu-H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ENGEDÉLY megszerzése</a:t>
            </a:r>
            <a:endParaRPr lang="hu-H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846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107" y="-309282"/>
            <a:ext cx="13011150" cy="7315200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1635278" y="161790"/>
            <a:ext cx="900458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MILYEN </a:t>
            </a:r>
            <a:r>
              <a:rPr lang="hu-H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HATÓSÁGOKNAK KELL </a:t>
            </a:r>
          </a:p>
          <a:p>
            <a:pPr algn="ctr"/>
            <a:r>
              <a:rPr lang="hu-H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MEGFELELNÜNK??</a:t>
            </a:r>
            <a:endParaRPr lang="hu-H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149219" y="1674674"/>
            <a:ext cx="105324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ANTSZ – Állami Népegészségügyi és </a:t>
            </a:r>
          </a:p>
          <a:p>
            <a:pPr algn="ctr"/>
            <a:r>
              <a:rPr lang="hu-H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Tisztiorvosi Szolgálat</a:t>
            </a:r>
            <a:endParaRPr lang="hu-H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81161" y="3348318"/>
            <a:ext cx="1237178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NÉBIH – Nemzeti Élelmiszerlánc-biztonsági</a:t>
            </a:r>
          </a:p>
          <a:p>
            <a:pPr algn="ctr"/>
            <a:r>
              <a:rPr lang="hu-H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Hivatal</a:t>
            </a:r>
            <a:endParaRPr lang="hu-HU" sz="54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hu-H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-457201" y="4757217"/>
            <a:ext cx="140485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Tűzvédelmi Szakhatóság</a:t>
            </a:r>
            <a:endParaRPr lang="hu-H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8686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974351" y="452735"/>
            <a:ext cx="10451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u-HU" sz="5400" b="1" cap="none" spc="0" dirty="0" smtClean="0">
                <a:ln/>
                <a:solidFill>
                  <a:schemeClr val="accent3"/>
                </a:solidFill>
                <a:effectLst/>
              </a:rPr>
              <a:t>NAV – Nemzeti Adó – és Vámhivatal</a:t>
            </a:r>
            <a:endParaRPr lang="hu-H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630075" y="1782771"/>
            <a:ext cx="91396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Fogyasztóvédelmi Felügyelőség</a:t>
            </a:r>
            <a:endParaRPr lang="hu-H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474213" y="2967335"/>
            <a:ext cx="72435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Munkaügyi Felügyelőség</a:t>
            </a:r>
            <a:endParaRPr lang="hu-H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486896" y="4318153"/>
            <a:ext cx="942604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Önkormányzat jegyzője adja ki a</a:t>
            </a:r>
          </a:p>
          <a:p>
            <a:pPr algn="ctr"/>
            <a:r>
              <a:rPr lang="hu-H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MŰKÖDÉSI ENGEDÉLYT</a:t>
            </a:r>
            <a:endParaRPr lang="hu-H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74046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8793" y="-290946"/>
            <a:ext cx="13011150" cy="7315200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5941288" y="868371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hu-HU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hu-H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445604" y="660553"/>
            <a:ext cx="5176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 mi hatóságunk:</a:t>
            </a:r>
            <a:endParaRPr lang="hu-H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110507" y="2967335"/>
            <a:ext cx="59709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ISKOLÁNK VEZETÉSE</a:t>
            </a:r>
            <a:endParaRPr lang="hu-H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3580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356" y="-200296"/>
            <a:ext cx="13011150" cy="73152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0" y="1889760"/>
            <a:ext cx="12374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ÁRUFORGALOM OSZTÁLYVEZETŐ</a:t>
            </a:r>
          </a:p>
          <a:p>
            <a:pPr algn="ctr"/>
            <a:r>
              <a:rPr lang="hu-HU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KRÁLIK ZSANETT</a:t>
            </a:r>
            <a:endParaRPr lang="hu-HU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44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174811" y="-28117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ÁRUFORGALOM FOLYAMATA</a:t>
            </a:r>
            <a:endParaRPr lang="hu-H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0" y="1413164"/>
            <a:ext cx="3532909" cy="914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smtClean="0"/>
              <a:t>BESZERZÉS</a:t>
            </a:r>
            <a:endParaRPr lang="hu-HU" sz="3200" b="1" dirty="0"/>
          </a:p>
        </p:txBody>
      </p:sp>
      <p:sp>
        <p:nvSpPr>
          <p:cNvPr id="4" name="Lekerekített téglalap 3"/>
          <p:cNvSpPr/>
          <p:nvPr/>
        </p:nvSpPr>
        <p:spPr>
          <a:xfrm>
            <a:off x="4236027" y="1413164"/>
            <a:ext cx="3796149" cy="914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smtClean="0"/>
              <a:t>KÉSZLETEZÉS</a:t>
            </a:r>
            <a:endParaRPr lang="hu-HU" sz="3200" b="1" dirty="0"/>
          </a:p>
        </p:txBody>
      </p:sp>
      <p:sp>
        <p:nvSpPr>
          <p:cNvPr id="5" name="Lekerekített téglalap 4"/>
          <p:cNvSpPr/>
          <p:nvPr/>
        </p:nvSpPr>
        <p:spPr>
          <a:xfrm>
            <a:off x="8832273" y="1413164"/>
            <a:ext cx="3359727" cy="914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smtClean="0"/>
              <a:t>ÉRTÉKESÍTÉS</a:t>
            </a:r>
            <a:endParaRPr lang="hu-HU" sz="3200" b="1" dirty="0"/>
          </a:p>
        </p:txBody>
      </p:sp>
      <p:sp>
        <p:nvSpPr>
          <p:cNvPr id="6" name="Jobbra nyíl 5"/>
          <p:cNvSpPr/>
          <p:nvPr/>
        </p:nvSpPr>
        <p:spPr>
          <a:xfrm>
            <a:off x="3526884" y="162804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" name="Jobbra nyíl 6"/>
          <p:cNvSpPr/>
          <p:nvPr/>
        </p:nvSpPr>
        <p:spPr>
          <a:xfrm>
            <a:off x="8032176" y="162804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026" name="Picture 2" descr="Képtalálat a következőre: „ÁRUSZÁLLÍTÁS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5" y="4246716"/>
            <a:ext cx="3476159" cy="261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éptalálat a következőre: „raktározás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027" y="4464918"/>
            <a:ext cx="3796149" cy="239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éptalálat a következőre: „eladó szakma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273" y="4508500"/>
            <a:ext cx="3359727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Jobbra nyíl 7"/>
          <p:cNvSpPr/>
          <p:nvPr/>
        </p:nvSpPr>
        <p:spPr>
          <a:xfrm>
            <a:off x="3497441" y="555235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" name="Jobbra nyíl 8"/>
          <p:cNvSpPr/>
          <p:nvPr/>
        </p:nvSpPr>
        <p:spPr>
          <a:xfrm>
            <a:off x="8032176" y="5440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50725" y="2937192"/>
            <a:ext cx="12154013" cy="114621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Azt a kereskedelmi tevékenységet, mely eljuttatja az árut a termelő vállalatoktól a fogyasztóig, áruforgalmi tevékenységnek nevezzük.</a:t>
            </a:r>
            <a:endParaRPr lang="hu-HU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522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3645992" y="493076"/>
            <a:ext cx="5061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GAZDASÁGI PIAC</a:t>
            </a:r>
            <a:endParaRPr lang="hu-H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050" name="Picture 2" descr="Képtalálat a következőre: „ÚJBUDAI SZAKISKOLA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683" y="3617259"/>
            <a:ext cx="5761317" cy="324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éptalálat a következőre: „ÚJBUDAI SZAKISKOLA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8462"/>
            <a:ext cx="6468035" cy="489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831106" y="2218765"/>
            <a:ext cx="46707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dirty="0" smtClean="0">
                <a:solidFill>
                  <a:srgbClr val="0070C0"/>
                </a:solidFill>
              </a:rPr>
              <a:t>ISKOLÁNK ÉPÜLETE</a:t>
            </a:r>
            <a:endParaRPr lang="hu-HU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031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177" y="-73058"/>
            <a:ext cx="13011150" cy="73152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0" y="255495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bg1"/>
                </a:solidFill>
              </a:rPr>
              <a:t>AZ ISKOLÁNKBAN A SZAKMÁK TERMELŐ VÁLLALATOKKÁ  ALAKULNAK </a:t>
            </a:r>
          </a:p>
          <a:p>
            <a:pPr algn="ctr"/>
            <a:r>
              <a:rPr lang="hu-HU" sz="4000" b="1" dirty="0" smtClean="0">
                <a:solidFill>
                  <a:schemeClr val="bg1"/>
                </a:solidFill>
              </a:rPr>
              <a:t> </a:t>
            </a:r>
            <a:r>
              <a:rPr lang="hu-HU" sz="4000" b="1" dirty="0" smtClean="0">
                <a:solidFill>
                  <a:schemeClr val="bg1"/>
                </a:solidFill>
              </a:rPr>
              <a:t>KÖVETKEZŐ TERMELŐ VÁLLALATOK  </a:t>
            </a:r>
          </a:p>
          <a:p>
            <a:pPr algn="ctr"/>
            <a:r>
              <a:rPr lang="hu-HU" sz="4000" b="1" dirty="0" smtClean="0">
                <a:solidFill>
                  <a:schemeClr val="bg1"/>
                </a:solidFill>
              </a:rPr>
              <a:t>SZÁLLÍTANAK BE BOLTUNKBA:</a:t>
            </a:r>
            <a:endParaRPr lang="hu-HU" sz="4000" b="1" dirty="0">
              <a:solidFill>
                <a:schemeClr val="bg1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631925" y="3808602"/>
            <a:ext cx="5224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</a:rPr>
              <a:t>ADATRÖGZÍTŐK</a:t>
            </a:r>
            <a:endParaRPr lang="hu-HU" sz="3600" b="1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355927" y="3261377"/>
            <a:ext cx="3701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</a:rPr>
              <a:t>VIRÁGKÖTŐK</a:t>
            </a:r>
            <a:endParaRPr lang="hu-HU" sz="3600" b="1" dirty="0">
              <a:solidFill>
                <a:schemeClr val="bg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8311957" y="3120392"/>
            <a:ext cx="3089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</a:rPr>
              <a:t>NŐI SZABÓ</a:t>
            </a:r>
            <a:endParaRPr lang="hu-HU" sz="36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466310" y="4442119"/>
            <a:ext cx="1497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</a:rPr>
              <a:t>SZÖVŐ</a:t>
            </a:r>
            <a:endParaRPr lang="hu-HU" sz="3600" b="1" dirty="0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151327" y="4442120"/>
            <a:ext cx="2886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</a:rPr>
              <a:t>FESTŐK</a:t>
            </a:r>
            <a:endParaRPr lang="hu-HU" sz="3600" b="1" dirty="0"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453080" y="5648489"/>
            <a:ext cx="3701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</a:rPr>
              <a:t>KERTI MUNKÁSOK</a:t>
            </a:r>
            <a:endParaRPr lang="hu-HU" sz="3600" b="1" dirty="0">
              <a:solidFill>
                <a:schemeClr val="bg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8151327" y="5624948"/>
            <a:ext cx="2457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</a:rPr>
              <a:t>SZAKÁCSOK</a:t>
            </a:r>
            <a:endParaRPr lang="hu-H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0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146" y="0"/>
            <a:ext cx="13011150" cy="73152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849497" y="851153"/>
            <a:ext cx="1096986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ÁRUFORGALMI OSZTÁLY ALOSZTÁLYAI</a:t>
            </a:r>
          </a:p>
          <a:p>
            <a:pPr marL="685800" indent="-685800" algn="ctr">
              <a:buFontTx/>
              <a:buChar char="-"/>
            </a:pPr>
            <a:r>
              <a:rPr lang="hu-H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BESZERZÉSI OSZTÁLY </a:t>
            </a:r>
          </a:p>
          <a:p>
            <a:pPr marL="685800" indent="-685800" algn="ctr">
              <a:buFontTx/>
              <a:buChar char="-"/>
            </a:pPr>
            <a:r>
              <a:rPr lang="hu-H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ÁRUÁTVÉTEL OSZTÁLYA </a:t>
            </a:r>
          </a:p>
          <a:p>
            <a:pPr marL="685800" indent="-685800" algn="ctr">
              <a:buFontTx/>
              <a:buChar char="-"/>
            </a:pPr>
            <a:r>
              <a:rPr lang="hu-H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ÉRTÉKESITÉSI OSZTÁLY </a:t>
            </a:r>
            <a:endParaRPr lang="hu-H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832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3916652" y="145758"/>
            <a:ext cx="4410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REKLÁM CÉLJA</a:t>
            </a:r>
            <a:endParaRPr lang="hu-H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26" name="Picture 2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260" y="1069088"/>
            <a:ext cx="7620000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52255" y="2272937"/>
            <a:ext cx="27301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KÍNÁLAT</a:t>
            </a:r>
            <a:endParaRPr lang="hu-H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9170126" y="2272937"/>
            <a:ext cx="30218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KERESLET</a:t>
            </a:r>
            <a:endParaRPr lang="hu-H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782394" y="5426308"/>
            <a:ext cx="60074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REKLÁM EGY HÍD</a:t>
            </a:r>
            <a:endParaRPr lang="hu-H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945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2924113" y="0"/>
            <a:ext cx="6507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ÉRTÉKESÍTÉSI MÓDOK</a:t>
            </a:r>
            <a:endParaRPr lang="hu-H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39957" y="923330"/>
            <a:ext cx="503362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HAGYOMÁNYOS </a:t>
            </a:r>
          </a:p>
          <a:p>
            <a:pPr algn="ctr"/>
            <a:r>
              <a:rPr lang="hu-H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értékesítési mód</a:t>
            </a:r>
            <a:endParaRPr lang="hu-H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050" name="Picture 2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3" y="1846660"/>
            <a:ext cx="2857500" cy="350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éptalálat a következőre: „tea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183" y="2677655"/>
            <a:ext cx="2177546" cy="184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6710963" y="923330"/>
            <a:ext cx="47750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ÖNKISZOLGÁLÓ</a:t>
            </a:r>
          </a:p>
          <a:p>
            <a:pPr algn="ctr"/>
            <a:r>
              <a:rPr lang="hu-H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Értékesítés mód</a:t>
            </a:r>
            <a:endParaRPr lang="hu-H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AutoShape 6" descr="Képtalálat a következőre: „konfekció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888" y="2677061"/>
            <a:ext cx="2466975" cy="184785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3013" y="2677061"/>
            <a:ext cx="3095625" cy="1847850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3863472" y="4878022"/>
            <a:ext cx="46288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ÖNKIVÁLASZTÓ</a:t>
            </a:r>
          </a:p>
          <a:p>
            <a:pPr algn="ctr"/>
            <a:r>
              <a:rPr lang="hu-H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Értékesítő mód</a:t>
            </a:r>
            <a:endParaRPr lang="hu-H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193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3463471" y="142248"/>
            <a:ext cx="54834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u-HU" sz="5400" b="1" dirty="0" smtClean="0">
                <a:ln/>
                <a:solidFill>
                  <a:schemeClr val="accent3"/>
                </a:solidFill>
              </a:rPr>
              <a:t>VÁSÁRLÁS LÉPÉSEI</a:t>
            </a:r>
            <a:endParaRPr lang="hu-H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13443" y="1302308"/>
            <a:ext cx="5014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1. Vevő fogadása</a:t>
            </a:r>
            <a:endParaRPr lang="hu-H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074" name="Picture 2" descr="Képtalálat a következőre: „vásárló rajz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947" y="1059254"/>
            <a:ext cx="3384644" cy="233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68146" y="2496313"/>
            <a:ext cx="5784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rgbClr val="00B050"/>
                </a:solidFill>
              </a:rPr>
              <a:t>VÁSÁRLÁSI BZONYLATOT KAP</a:t>
            </a:r>
            <a:endParaRPr lang="hu-HU" sz="3600" b="1" dirty="0">
              <a:solidFill>
                <a:srgbClr val="00B050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-56250" y="4309027"/>
            <a:ext cx="72337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2. Amit a vevő kiválaszt, </a:t>
            </a:r>
          </a:p>
          <a:p>
            <a:pPr algn="ctr"/>
            <a:r>
              <a:rPr lang="hu-H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ráírják a bizonylatra</a:t>
            </a:r>
            <a:endParaRPr lang="hu-H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073154" y="4309027"/>
            <a:ext cx="505226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3. Pénztárnál </a:t>
            </a:r>
          </a:p>
          <a:p>
            <a:pPr algn="ctr"/>
            <a:r>
              <a:rPr lang="hu-H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fizet a vevő</a:t>
            </a:r>
            <a:endParaRPr lang="hu-H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5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00952" y="258969"/>
            <a:ext cx="10546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ÁLMODD MEG A CSODÁT VELÜNK!!!</a:t>
            </a:r>
            <a:endParaRPr lang="hu-H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97" y="1182299"/>
            <a:ext cx="7940034" cy="566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3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772819" y="2967335"/>
            <a:ext cx="106463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REKLÁM FONTOS FELADATA HOGY </a:t>
            </a:r>
          </a:p>
          <a:p>
            <a:pPr algn="ctr"/>
            <a:r>
              <a:rPr lang="hu-H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FELHÍVJA A FIGYELMET ÜZLETÜNKRE</a:t>
            </a:r>
            <a:endParaRPr lang="hu-H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2276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631" y="-514074"/>
            <a:ext cx="13011150" cy="7315200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2194560" y="931817"/>
            <a:ext cx="77979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ÁLMODD MEG A CSODÁT</a:t>
            </a:r>
            <a:endParaRPr lang="hu-H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731791" y="171883"/>
            <a:ext cx="5120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ÜZLETÜNK NEVE:</a:t>
            </a:r>
            <a:endParaRPr lang="hu-H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685211" y="1781170"/>
            <a:ext cx="28912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LOGÓ</a:t>
            </a:r>
            <a:endParaRPr lang="hu-H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03" y="2638301"/>
            <a:ext cx="3028528" cy="302852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96388" y="5320937"/>
            <a:ext cx="12035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FF0000"/>
                </a:solidFill>
                <a:latin typeface="Blackadder ITC" panose="04020505051007020D02" pitchFamily="82" charset="0"/>
              </a:rPr>
              <a:t>NE ÁLMODD AZ ÉLETED ,HANEM ÉLD AZ ÁLMAID !</a:t>
            </a:r>
            <a:endParaRPr lang="hu-HU" sz="3200" dirty="0">
              <a:solidFill>
                <a:srgbClr val="FF0000"/>
              </a:solidFill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9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Álmodd meg a csodát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674" y="226423"/>
            <a:ext cx="11528418" cy="65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3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7200"/>
            <a:ext cx="12192000" cy="73152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-955964" y="2265218"/>
            <a:ext cx="1094271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SIPOS DÁVID</a:t>
            </a:r>
            <a:endParaRPr lang="hu-HU" sz="5400" b="1" cap="none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hu-HU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KERESKEDELMI IGAZGATÓ</a:t>
            </a:r>
            <a:endParaRPr lang="hu-HU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4557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9" y="-457200"/>
            <a:ext cx="12192000" cy="73152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-955964" y="2265218"/>
            <a:ext cx="1094271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ISKOLÁNK VALÓS PROJEKTJE</a:t>
            </a:r>
          </a:p>
          <a:p>
            <a:pPr algn="ctr"/>
            <a:r>
              <a:rPr lang="hu-HU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2021-2022-ES TANÉVBEN</a:t>
            </a:r>
          </a:p>
          <a:p>
            <a:pPr algn="ctr"/>
            <a:endParaRPr lang="hu-HU" sz="5400" b="1" cap="none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69669" y="3951404"/>
            <a:ext cx="946118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SZAKMÁK KÖZÖS PROJEKTJE</a:t>
            </a:r>
          </a:p>
          <a:p>
            <a:pPr algn="ctr"/>
            <a:r>
              <a:rPr lang="hu-HU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HAGYOMÁNY AZ ISKOLÁNKBAN</a:t>
            </a:r>
            <a:endParaRPr lang="hu-HU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3061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1893183" y="0"/>
            <a:ext cx="894597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Társasági </a:t>
            </a:r>
            <a:r>
              <a:rPr lang="hu-HU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forma:</a:t>
            </a:r>
          </a:p>
          <a:p>
            <a:pPr algn="ctr"/>
            <a:r>
              <a:rPr lang="hu-HU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KFT</a:t>
            </a:r>
          </a:p>
          <a:p>
            <a:pPr algn="ctr"/>
            <a:r>
              <a:rPr lang="hu-HU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Korlátolt Felelősségű Társaság</a:t>
            </a:r>
            <a:endParaRPr lang="hu-HU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748145" y="2690336"/>
            <a:ext cx="10910456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 smtClean="0">
              <a:solidFill>
                <a:srgbClr val="323232"/>
              </a:solidFill>
              <a:latin typeface="Open Sans"/>
            </a:endParaRPr>
          </a:p>
          <a:p>
            <a:endParaRPr lang="hu-HU" dirty="0" smtClean="0">
              <a:solidFill>
                <a:srgbClr val="323232"/>
              </a:solidFill>
              <a:latin typeface="Open Sans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 smtClean="0">
                <a:solidFill>
                  <a:srgbClr val="323232"/>
                </a:solidFill>
                <a:latin typeface="Open Sans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sz="4000" dirty="0" smtClean="0">
                <a:solidFill>
                  <a:schemeClr val="bg1"/>
                </a:solidFill>
                <a:latin typeface="Open Sans"/>
              </a:rPr>
              <a:t>Itt </a:t>
            </a:r>
            <a:r>
              <a:rPr lang="hu-HU" sz="4000" dirty="0">
                <a:solidFill>
                  <a:schemeClr val="bg1"/>
                </a:solidFill>
                <a:latin typeface="Open Sans"/>
              </a:rPr>
              <a:t>az ügyvezető felelőssége korlátlan, az egész vagyonával </a:t>
            </a:r>
            <a:r>
              <a:rPr lang="hu-HU" sz="4000" dirty="0" smtClean="0">
                <a:solidFill>
                  <a:schemeClr val="bg1"/>
                </a:solidFill>
                <a:latin typeface="Open Sans"/>
              </a:rPr>
              <a:t>felel </a:t>
            </a:r>
            <a:r>
              <a:rPr lang="hu-HU" sz="4000" dirty="0">
                <a:solidFill>
                  <a:schemeClr val="bg1"/>
                </a:solidFill>
                <a:latin typeface="Open Sans"/>
              </a:rPr>
              <a:t>a vállalt </a:t>
            </a:r>
            <a:r>
              <a:rPr lang="hu-HU" sz="4000" dirty="0" smtClean="0">
                <a:solidFill>
                  <a:schemeClr val="bg1"/>
                </a:solidFill>
                <a:latin typeface="Open Sans"/>
              </a:rPr>
              <a:t>kötelezettségekért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sz="4000" dirty="0" smtClean="0">
                <a:solidFill>
                  <a:schemeClr val="bg1"/>
                </a:solidFill>
                <a:latin typeface="Open Sans"/>
              </a:rPr>
              <a:t>míg </a:t>
            </a:r>
            <a:r>
              <a:rPr lang="hu-HU" sz="4000" dirty="0">
                <a:solidFill>
                  <a:schemeClr val="bg1"/>
                </a:solidFill>
                <a:latin typeface="Open Sans"/>
              </a:rPr>
              <a:t>a tagoknál csak a vagyoni betét mértékéig terjed a felelősség.</a:t>
            </a:r>
            <a:endParaRPr lang="hu-H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143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3283649" y="210067"/>
            <a:ext cx="56809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Szervezeti felépítés</a:t>
            </a:r>
            <a:endParaRPr lang="hu-H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0125548" y="2653446"/>
            <a:ext cx="1849904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MUNKAÜGYI OSZTÁLY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0" y="2893681"/>
            <a:ext cx="1849902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ÁRUFORGALOM OSZTÁLY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2870955" y="4355576"/>
            <a:ext cx="1849901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SZABÁLYZATOK OSZTÁLYA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5311857" y="5628095"/>
            <a:ext cx="1849901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BIZONYLATOK. ADMINISZTRÁCIÓ</a:t>
            </a:r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8852090" y="4412823"/>
            <a:ext cx="1849903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REKLÁM MARKETING</a:t>
            </a:r>
            <a:endParaRPr lang="hu-HU" dirty="0"/>
          </a:p>
        </p:txBody>
      </p:sp>
      <p:sp>
        <p:nvSpPr>
          <p:cNvPr id="18" name="Ellipszis 17"/>
          <p:cNvSpPr/>
          <p:nvPr/>
        </p:nvSpPr>
        <p:spPr>
          <a:xfrm>
            <a:off x="3880043" y="1624553"/>
            <a:ext cx="4488190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KERESKEDELMI IGAZGATÓ</a:t>
            </a:r>
            <a:endParaRPr lang="hu-HU" sz="2800" b="1" dirty="0"/>
          </a:p>
        </p:txBody>
      </p:sp>
      <p:sp>
        <p:nvSpPr>
          <p:cNvPr id="28" name="Lefelé nyíl 27"/>
          <p:cNvSpPr/>
          <p:nvPr/>
        </p:nvSpPr>
        <p:spPr>
          <a:xfrm rot="3931101">
            <a:off x="2628639" y="2081753"/>
            <a:ext cx="484632" cy="97840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Lefelé nyíl 32"/>
          <p:cNvSpPr/>
          <p:nvPr/>
        </p:nvSpPr>
        <p:spPr>
          <a:xfrm rot="2177308">
            <a:off x="4056577" y="3078642"/>
            <a:ext cx="484632" cy="97840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Lefelé nyíl 33"/>
          <p:cNvSpPr/>
          <p:nvPr/>
        </p:nvSpPr>
        <p:spPr>
          <a:xfrm>
            <a:off x="5994492" y="4105583"/>
            <a:ext cx="484632" cy="97840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Lefelé nyíl 35"/>
          <p:cNvSpPr/>
          <p:nvPr/>
        </p:nvSpPr>
        <p:spPr>
          <a:xfrm rot="19054909">
            <a:off x="7674808" y="2970840"/>
            <a:ext cx="484632" cy="97840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Lefelé nyíl 36"/>
          <p:cNvSpPr/>
          <p:nvPr/>
        </p:nvSpPr>
        <p:spPr>
          <a:xfrm rot="17706594">
            <a:off x="9268112" y="2025558"/>
            <a:ext cx="484632" cy="97840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077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  <p:bldP spid="7" grpId="0" animBg="1"/>
      <p:bldP spid="8" grpId="0" animBg="1"/>
      <p:bldP spid="18" grpId="0" animBg="1"/>
      <p:bldP spid="28" grpId="0" animBg="1"/>
      <p:bldP spid="33" grpId="0" animBg="1"/>
      <p:bldP spid="34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266</Words>
  <Application>Microsoft Office PowerPoint</Application>
  <PresentationFormat>Szélesvásznú</PresentationFormat>
  <Paragraphs>91</Paragraphs>
  <Slides>22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30" baseType="lpstr">
      <vt:lpstr>Arial</vt:lpstr>
      <vt:lpstr>Blackadder ITC</vt:lpstr>
      <vt:lpstr>Calibri</vt:lpstr>
      <vt:lpstr>Calibri Light</vt:lpstr>
      <vt:lpstr>Open Sans</vt:lpstr>
      <vt:lpstr>Times New Roman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Tanulo</dc:creator>
  <cp:lastModifiedBy>Tanulo</cp:lastModifiedBy>
  <cp:revision>8</cp:revision>
  <dcterms:created xsi:type="dcterms:W3CDTF">2021-06-07T08:12:31Z</dcterms:created>
  <dcterms:modified xsi:type="dcterms:W3CDTF">2021-06-07T09:14:33Z</dcterms:modified>
</cp:coreProperties>
</file>